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24"/>
  </p:handoutMasterIdLst>
  <p:sldIdLst>
    <p:sldId id="276" r:id="rId3"/>
    <p:sldId id="468" r:id="rId4"/>
    <p:sldId id="277" r:id="rId5"/>
    <p:sldId id="278" r:id="rId7"/>
    <p:sldId id="332" r:id="rId8"/>
    <p:sldId id="372" r:id="rId9"/>
    <p:sldId id="412" r:id="rId10"/>
    <p:sldId id="413" r:id="rId11"/>
    <p:sldId id="415" r:id="rId12"/>
    <p:sldId id="414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65" r:id="rId21"/>
    <p:sldId id="463" r:id="rId22"/>
    <p:sldId id="464" r:id="rId2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FF00"/>
    <a:srgbClr val="339966"/>
    <a:srgbClr val="FF33CC"/>
    <a:srgbClr val="00FFFF"/>
    <a:srgbClr val="FFFF99"/>
    <a:srgbClr val="3333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9"/>
    <p:restoredTop sz="94645"/>
  </p:normalViewPr>
  <p:slideViewPr>
    <p:cSldViewPr showGuides="1">
      <p:cViewPr>
        <p:scale>
          <a:sx n="66" d="100"/>
          <a:sy n="66" d="100"/>
        </p:scale>
        <p:origin x="-636" y="-306"/>
      </p:cViewPr>
      <p:guideLst>
        <p:guide orient="horz" pos="2219"/>
        <p:guide pos="2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2226" name="页眉占位符 5222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strike="noStrike" noProof="1" dirty="0"/>
          </a:p>
        </p:txBody>
      </p:sp>
      <p:sp>
        <p:nvSpPr>
          <p:cNvPr id="52227" name="日期占位符 52226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strike="noStrike" noProof="1" dirty="0"/>
          </a:p>
        </p:txBody>
      </p:sp>
      <p:sp>
        <p:nvSpPr>
          <p:cNvPr id="52228" name="页脚占位符 52227"/>
          <p:cNvSpPr>
            <a:spLocks noGrp="1"/>
          </p:cNvSpPr>
          <p:nvPr>
            <p:ph type="ftr" sz="quarter" idx="2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strike="noStrike" noProof="1" dirty="0"/>
          </a:p>
        </p:txBody>
      </p:sp>
      <p:sp>
        <p:nvSpPr>
          <p:cNvPr id="52229" name="灯片编号占位符 52228"/>
          <p:cNvSpPr>
            <a:spLocks noGrp="1"/>
          </p:cNvSpPr>
          <p:nvPr>
            <p:ph type="sldNum" sz="quarter" idx="3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6386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spTree>
      <p:nvGrpSpPr>
        <p:cNvPr id="1" name=""/>
        <p:cNvGrpSpPr/>
        <p:nvPr/>
      </p:nvGrpSpPr>
      <p:grpSpPr/>
      <p:grpSp>
        <p:nvGrpSpPr>
          <p:cNvPr id="2050" name="组合 24577"/>
          <p:cNvGrpSpPr/>
          <p:nvPr/>
        </p:nvGrpSpPr>
        <p:grpSpPr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2051" name="任意多边形 24578"/>
            <p:cNvSpPr/>
            <p:nvPr/>
          </p:nvSpPr>
          <p:spPr>
            <a:xfrm>
              <a:off x="2061" y="1707"/>
              <a:ext cx="3699" cy="2613"/>
            </a:xfrm>
            <a:custGeom>
              <a:avLst/>
              <a:gdLst/>
              <a:ahLst/>
              <a:cxnLst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rgbClr val="182F76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" name="任意多边形 24579"/>
            <p:cNvSpPr/>
            <p:nvPr/>
          </p:nvSpPr>
          <p:spPr>
            <a:xfrm>
              <a:off x="-652" y="978"/>
              <a:ext cx="4237" cy="3342"/>
            </a:xfrm>
            <a:custGeom>
              <a:avLst/>
              <a:gdLst/>
              <a:ahLst/>
              <a:cxnLst>
                <a:cxn ang="270">
                  <a:pos x="3977" y="0"/>
                </a:cxn>
                <a:cxn ang="0">
                  <a:pos x="21600" y="21231"/>
                </a:cxn>
                <a:cxn ang="180">
                  <a:pos x="0" y="21231"/>
                </a:cxn>
              </a:cxnLst>
              <a:pathLst>
                <a:path w="21600" h="21231" fill="none">
                  <a:moveTo>
                    <a:pt x="3977" y="0"/>
                  </a:moveTo>
                  <a:cubicBezTo>
                    <a:pt x="14012" y="1869"/>
                    <a:pt x="21600" y="10664"/>
                    <a:pt x="21600" y="21231"/>
                  </a:cubicBezTo>
                </a:path>
                <a:path w="21600" h="21231" stroke="0">
                  <a:moveTo>
                    <a:pt x="3977" y="0"/>
                  </a:moveTo>
                  <a:cubicBezTo>
                    <a:pt x="14012" y="1869"/>
                    <a:pt x="21600" y="10664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4581" name="标题 24580"/>
          <p:cNvSpPr>
            <a:spLocks noGrp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b"/>
          <a:lstStyle>
            <a:lvl1pPr lvl="0">
              <a:buClrTx/>
              <a:buSzTx/>
              <a:buFontTx/>
              <a:defRPr/>
            </a:lvl1pPr>
          </a:lstStyle>
          <a:p>
            <a:pPr lvl="0" fontAlgn="base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24582" name="副标题 24581"/>
          <p:cNvSpPr>
            <a:spLocks noGrp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 marL="0" lvl="0" indent="0" algn="ctr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lvl1pPr>
            <a:lvl2pPr marL="457200" lvl="1" indent="0" algn="ctr">
              <a:buClr>
                <a:schemeClr val="tx1"/>
              </a:buClr>
              <a:buSzPct val="90000"/>
              <a:buFontTx/>
              <a:buNone/>
              <a:defRPr/>
            </a:lvl2pPr>
            <a:lvl3pPr marL="914400" lvl="2" indent="0" algn="ctr">
              <a:buClr>
                <a:schemeClr val="accent1"/>
              </a:buClr>
              <a:buSzPct val="60000"/>
              <a:buFont typeface="Wingdings" panose="05000000000000000000" pitchFamily="2" charset="2"/>
              <a:buNone/>
              <a:defRPr/>
            </a:lvl3pPr>
            <a:lvl4pPr marL="1371600" lvl="3" indent="0" algn="ctr">
              <a:buClr>
                <a:schemeClr val="tx1"/>
              </a:buClr>
              <a:buSzTx/>
              <a:buFontTx/>
              <a:buNone/>
              <a:defRPr/>
            </a:lvl4pPr>
            <a:lvl5pPr marL="1828800" lvl="4" indent="0" algn="ctr">
              <a:buClr>
                <a:schemeClr val="accent1"/>
              </a:buClr>
              <a:buSzTx/>
              <a:buFontTx/>
              <a:buNone/>
              <a:defRPr/>
            </a:lvl5pPr>
          </a:lstStyle>
          <a:p>
            <a:pPr lvl="0" fontAlgn="base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24583" name="日期占位符 24582"/>
          <p:cNvSpPr>
            <a:spLocks noGrp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>
              <a:defRPr sz="1400"/>
            </a:lvl1pPr>
          </a:lstStyle>
          <a:p>
            <a:pPr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24584" name="页脚占位符 24583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 algn="ctr">
              <a:defRPr sz="1400"/>
            </a:lvl1pPr>
          </a:lstStyle>
          <a:p>
            <a:pPr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24585" name="灯片编号占位符 24584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 algn="r">
              <a:defRPr sz="1400"/>
            </a:lvl1pPr>
          </a:lstStyle>
          <a:p>
            <a:pPr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286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286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32000">
              <a:schemeClr val="bg1">
                <a:alpha val="100000"/>
              </a:schemeClr>
            </a:gs>
            <a:gs pos="100000">
              <a:schemeClr val="bg2"/>
            </a:gs>
          </a:gsLst>
          <a:lin ang="156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23553"/>
          <p:cNvGrpSpPr/>
          <p:nvPr/>
        </p:nvGrpSpPr>
        <p:grpSpPr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027" name="任意多边形 23554"/>
            <p:cNvSpPr/>
            <p:nvPr/>
          </p:nvSpPr>
          <p:spPr>
            <a:xfrm>
              <a:off x="3394" y="999"/>
              <a:ext cx="2359" cy="3314"/>
            </a:xfrm>
            <a:custGeom>
              <a:avLst/>
              <a:gdLst/>
              <a:ahLst/>
              <a:cxnLst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rgbClr val="182F76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8" name="任意多边形 23555"/>
            <p:cNvSpPr/>
            <p:nvPr/>
          </p:nvSpPr>
          <p:spPr>
            <a:xfrm>
              <a:off x="0" y="1"/>
              <a:ext cx="5298" cy="4312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3557" name="标题 23556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p>
            <a:pPr lvl="0" fontAlgn="base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23558" name="日期占位符 2355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>
              <a:defRPr sz="1400"/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23559" name="页脚占位符 2355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23560" name="灯片编号占位符 2355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1033" name="文本占位符 23560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90000"/>
        <a:buFontTx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Tx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Tx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Tx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Tx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Tx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Tx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jpe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tags" Target="../tags/tag7.xml"/><Relationship Id="rId7" Type="http://schemas.openxmlformats.org/officeDocument/2006/relationships/image" Target="../media/image5.jpeg"/><Relationship Id="rId6" Type="http://schemas.openxmlformats.org/officeDocument/2006/relationships/tags" Target="../tags/tag6.xml"/><Relationship Id="rId5" Type="http://schemas.openxmlformats.org/officeDocument/2006/relationships/image" Target="../media/image4.jpeg"/><Relationship Id="rId4" Type="http://schemas.openxmlformats.org/officeDocument/2006/relationships/tags" Target="../tags/tag5.xml"/><Relationship Id="rId3" Type="http://schemas.openxmlformats.org/officeDocument/2006/relationships/image" Target="../media/image3.jpeg"/><Relationship Id="rId2" Type="http://schemas.openxmlformats.org/officeDocument/2006/relationships/tags" Target="../tags/tag4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13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png"/><Relationship Id="rId3" Type="http://schemas.openxmlformats.org/officeDocument/2006/relationships/tags" Target="../tags/tag10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文本框 1"/>
          <p:cNvSpPr txBox="1"/>
          <p:nvPr/>
        </p:nvSpPr>
        <p:spPr>
          <a:xfrm>
            <a:off x="1418908" y="1520190"/>
            <a:ext cx="6305550" cy="13220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8000" b="1">
                <a:latin typeface="黑体" panose="02010609060101010101" pitchFamily="2" charset="-122"/>
                <a:ea typeface="黑体" panose="02010609060101010101" pitchFamily="2" charset="-122"/>
              </a:rPr>
              <a:t>生活中的化学</a:t>
            </a:r>
            <a:endParaRPr lang="zh-CN" altLang="en-US" sz="80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35200" y="3705225"/>
            <a:ext cx="4673600" cy="18503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44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天津市枫林路中学  </a:t>
            </a:r>
            <a:endParaRPr lang="zh-CN" altLang="en-US" sz="44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44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        王玉明</a:t>
            </a:r>
            <a:endParaRPr lang="zh-CN" altLang="en-US" sz="44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883410" y="3768725"/>
            <a:ext cx="58553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8000" b="1" dirty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化学与健康</a:t>
            </a:r>
            <a:endParaRPr lang="zh-CN" altLang="en-US" sz="8000" b="1" dirty="0">
              <a:solidFill>
                <a:srgbClr val="FFC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1" descr="搏击病毒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404485" y="1303655"/>
            <a:ext cx="3530600" cy="2352040"/>
          </a:xfrm>
          <a:prstGeom prst="star10">
            <a:avLst/>
          </a:prstGeom>
        </p:spPr>
      </p:pic>
      <p:pic>
        <p:nvPicPr>
          <p:cNvPr id="4" name="图片 3" descr="健康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395" y="1481455"/>
            <a:ext cx="4992370" cy="2174240"/>
          </a:xfrm>
          <a:prstGeom prst="cloud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31040"/>
          <p:cNvSpPr txBox="1"/>
          <p:nvPr>
            <p:custDataLst>
              <p:tags r:id="rId1"/>
            </p:custDataLst>
          </p:nvPr>
        </p:nvSpPr>
        <p:spPr>
          <a:xfrm>
            <a:off x="1431925" y="-55562"/>
            <a:ext cx="1841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t">
            <a:spAutoFit/>
          </a:bodyPr>
          <a:p>
            <a:endParaRPr 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 descr="u=968797736,775093927&amp;fm=15&amp;gp=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217294"/>
            <a:ext cx="4663440" cy="2932431"/>
          </a:xfrm>
          <a:prstGeom prst="diamond">
            <a:avLst/>
          </a:prstGeom>
        </p:spPr>
      </p:pic>
      <p:pic>
        <p:nvPicPr>
          <p:cNvPr id="4" name="图片 3" descr="u=3089425708,2081644686&amp;fm=15&amp;gp=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63440" y="1217930"/>
            <a:ext cx="4479925" cy="2931795"/>
          </a:xfrm>
          <a:prstGeom prst="diamond">
            <a:avLst/>
          </a:prstGeom>
        </p:spPr>
      </p:pic>
      <p:pic>
        <p:nvPicPr>
          <p:cNvPr id="10242" name="Picture 3" descr="一桌菜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4149725"/>
            <a:ext cx="4663440" cy="2760979"/>
          </a:xfrm>
          <a:prstGeom prst="diamond">
            <a:avLst/>
          </a:prstGeom>
          <a:noFill/>
          <a:ln w="9525">
            <a:noFill/>
          </a:ln>
        </p:spPr>
      </p:pic>
      <p:pic>
        <p:nvPicPr>
          <p:cNvPr id="98309" name="Picture 5" descr="1 (26)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663440" y="4149725"/>
            <a:ext cx="4479925" cy="2760345"/>
          </a:xfrm>
          <a:prstGeom prst="diamond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1038860" y="3281680"/>
            <a:ext cx="6817360" cy="16300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isometricOffAxis1Righ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 fontAlgn="base"/>
            <a:r>
              <a:rPr lang="zh-CN" altLang="en-US" sz="10000" b="1" strike="noStrike" noProof="1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六大营养物</a:t>
            </a:r>
            <a:endParaRPr lang="zh-CN" altLang="en-US" sz="10000" b="1" strike="noStrike" noProof="1">
              <a:ln>
                <a:solidFill>
                  <a:schemeClr val="tx2"/>
                </a:solidFill>
              </a:ln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745" y="283845"/>
            <a:ext cx="890587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蛋白质、糖类、油脂、维生素、无机盐、水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Text Box 5"/>
          <p:cNvSpPr txBox="1"/>
          <p:nvPr/>
        </p:nvSpPr>
        <p:spPr>
          <a:xfrm>
            <a:off x="161925" y="219075"/>
            <a:ext cx="3748088" cy="9223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5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1.</a:t>
            </a:r>
            <a:r>
              <a:rPr lang="zh-CN" altLang="en-US" sz="5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蛋白质</a:t>
            </a:r>
            <a:endParaRPr lang="zh-CN" altLang="en-US" sz="5400" b="1" u="sng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0" name="文本框 1"/>
          <p:cNvSpPr txBox="1"/>
          <p:nvPr/>
        </p:nvSpPr>
        <p:spPr>
          <a:xfrm>
            <a:off x="220028" y="1552575"/>
            <a:ext cx="201930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①构成：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1" name="文本框 2"/>
          <p:cNvSpPr txBox="1"/>
          <p:nvPr/>
        </p:nvSpPr>
        <p:spPr>
          <a:xfrm>
            <a:off x="2063433" y="1552258"/>
            <a:ext cx="6766560" cy="11372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由多种</a:t>
            </a:r>
            <a:r>
              <a:rPr lang="zh-CN" altLang="en-US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氨基酸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构成的极为复杂的化合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物，相对分子质量从几万到几百万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2" name="文本框 3"/>
          <p:cNvSpPr txBox="1"/>
          <p:nvPr/>
        </p:nvSpPr>
        <p:spPr>
          <a:xfrm>
            <a:off x="220028" y="2861628"/>
            <a:ext cx="201930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②功能：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3" name="文本框 4"/>
          <p:cNvSpPr txBox="1"/>
          <p:nvPr/>
        </p:nvSpPr>
        <p:spPr>
          <a:xfrm>
            <a:off x="2063750" y="2861628"/>
            <a:ext cx="7124065" cy="10763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构成细胞的基本物质，是机体生长及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修补受损组织的原料，还能提供能量。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4" name="文本框 5"/>
          <p:cNvSpPr txBox="1"/>
          <p:nvPr/>
        </p:nvSpPr>
        <p:spPr>
          <a:xfrm>
            <a:off x="161608" y="4035425"/>
            <a:ext cx="293751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③食物来源：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 descr="蛋白质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2035" y="4215765"/>
            <a:ext cx="4361815" cy="2642870"/>
          </a:xfrm>
          <a:prstGeom prst="hexagon">
            <a:avLst/>
          </a:prstGeom>
        </p:spPr>
      </p:pic>
      <p:sp>
        <p:nvSpPr>
          <p:cNvPr id="17416" name="文本框 7"/>
          <p:cNvSpPr txBox="1"/>
          <p:nvPr/>
        </p:nvSpPr>
        <p:spPr>
          <a:xfrm>
            <a:off x="6734175" y="4061460"/>
            <a:ext cx="232473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动物肌肉、蛋、奶、毛发、蹄、角、大豆、花生等。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 descr="蛋白质"/>
          <p:cNvPicPr>
            <a:picLocks noChangeAspect="1"/>
          </p:cNvPicPr>
          <p:nvPr/>
        </p:nvPicPr>
        <p:blipFill>
          <a:blip r:embed="rId2"/>
          <a:srcRect b="20386"/>
          <a:stretch>
            <a:fillRect/>
          </a:stretch>
        </p:blipFill>
        <p:spPr>
          <a:xfrm>
            <a:off x="5100955" y="108585"/>
            <a:ext cx="2419350" cy="1444625"/>
          </a:xfrm>
          <a:prstGeom prst="wedgeRoundRectCallout">
            <a:avLst>
              <a:gd name="adj1" fmla="val -87607"/>
              <a:gd name="adj2" fmla="val 51084"/>
              <a:gd name="adj3" fmla="val 16667"/>
            </a:avLst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  <p:bldP spid="17409" grpId="1"/>
      <p:bldP spid="17410" grpId="0"/>
      <p:bldP spid="17410" grpId="1"/>
      <p:bldP spid="17411" grpId="1"/>
      <p:bldP spid="17412" grpId="0"/>
      <p:bldP spid="17412" grpId="1"/>
      <p:bldP spid="17413" grpId="0"/>
      <p:bldP spid="17413" grpId="1"/>
      <p:bldP spid="17414" grpId="0"/>
      <p:bldP spid="17416" grpId="0"/>
      <p:bldP spid="17416" grpId="1"/>
      <p:bldP spid="17411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文本框 1"/>
          <p:cNvSpPr txBox="1"/>
          <p:nvPr/>
        </p:nvSpPr>
        <p:spPr>
          <a:xfrm>
            <a:off x="404813" y="3319145"/>
            <a:ext cx="339661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⑤蛋白质的变性</a:t>
            </a:r>
            <a:endParaRPr lang="zh-CN" altLang="en-US" sz="36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434" name="文本占位符 175106"/>
          <p:cNvSpPr>
            <a:spLocks noGrp="1"/>
          </p:cNvSpPr>
          <p:nvPr/>
        </p:nvSpPr>
        <p:spPr>
          <a:xfrm>
            <a:off x="0" y="3964305"/>
            <a:ext cx="8631555" cy="256159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742950" lvl="1" indent="-285750" algn="l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蛋白质的变性：破坏蛋白质的结构，使其变质。</a:t>
            </a:r>
            <a:endParaRPr lang="zh-CN" altLang="en-US" sz="2800" b="1" u="none" baseline="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marL="742950" lvl="1" indent="-285750" algn="l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引起蛋白质变质的因素：</a:t>
            </a:r>
            <a:endParaRPr lang="zh-CN" altLang="en-US" sz="2800" b="1" u="none" baseline="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marL="742950" lvl="1" indent="-285750" algn="l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物理：高温、紫外线等</a:t>
            </a:r>
            <a:endParaRPr lang="zh-CN" altLang="en-US" sz="2800" b="1" u="none" baseline="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marL="742950" lvl="1" indent="-285750" algn="l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化学：强酸、强碱、重金属盐、</a:t>
            </a:r>
            <a:r>
              <a:rPr lang="zh-CN" altLang="en-US" sz="2800" b="1" u="none" baseline="0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有机物</a:t>
            </a: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等</a:t>
            </a:r>
            <a:endParaRPr lang="zh-CN" altLang="en-US" sz="2800" b="1" u="none" baseline="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marL="742950" lvl="1" indent="-285750" algn="l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应用：用</a:t>
            </a:r>
            <a:r>
              <a:rPr lang="en-US" altLang="zh-CN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75%</a:t>
            </a:r>
            <a:r>
              <a:rPr lang="zh-CN" altLang="en-US" sz="2800" b="1" u="none" baseline="0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酒精</a:t>
            </a: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消毒。用</a:t>
            </a:r>
            <a:r>
              <a:rPr lang="zh-CN" altLang="en-US" sz="2800" b="1" u="none" baseline="0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甲醛</a:t>
            </a:r>
            <a:r>
              <a:rPr lang="zh-CN" altLang="en-US" sz="2800" b="1" u="none" baseline="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水溶液（福尔马林）          制作动物标本，使标本长期保存。</a:t>
            </a:r>
            <a:endParaRPr lang="zh-CN" altLang="en-US" sz="2400" b="1" u="none" baseline="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marL="742950" lvl="1" indent="-285750" algn="l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zh-CN" altLang="en-US" sz="2400" b="1" u="none" baseline="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18435" name="文本框 2"/>
          <p:cNvSpPr txBox="1"/>
          <p:nvPr/>
        </p:nvSpPr>
        <p:spPr>
          <a:xfrm>
            <a:off x="298768" y="300355"/>
            <a:ext cx="339661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④常见蛋白质：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436" name="文本框 3"/>
          <p:cNvSpPr txBox="1"/>
          <p:nvPr/>
        </p:nvSpPr>
        <p:spPr>
          <a:xfrm>
            <a:off x="3616325" y="361950"/>
            <a:ext cx="385762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例如：血红蛋白、酶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 descr="病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5" y="1336675"/>
            <a:ext cx="2555875" cy="1982470"/>
          </a:xfrm>
          <a:prstGeom prst="irregularSeal2">
            <a:avLst/>
          </a:prstGeom>
        </p:spPr>
      </p:pic>
      <p:sp>
        <p:nvSpPr>
          <p:cNvPr id="3" name="圆角矩形标注 2"/>
          <p:cNvSpPr/>
          <p:nvPr/>
        </p:nvSpPr>
        <p:spPr>
          <a:xfrm>
            <a:off x="2959735" y="1090295"/>
            <a:ext cx="2487295" cy="718820"/>
          </a:xfrm>
          <a:prstGeom prst="wedgeRoundRectCallout">
            <a:avLst>
              <a:gd name="adj1" fmla="val 44332"/>
              <a:gd name="adj2" fmla="val -848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极易与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CO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结合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6329680" y="1090295"/>
            <a:ext cx="2301875" cy="718185"/>
          </a:xfrm>
          <a:prstGeom prst="wedgeRoundRectCallout">
            <a:avLst>
              <a:gd name="adj1" fmla="val -12206"/>
              <a:gd name="adj2" fmla="val -838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生物催化剂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90570" y="2205990"/>
            <a:ext cx="156019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600" b="1" dirty="0">
                <a:solidFill>
                  <a:srgbClr val="FFC000"/>
                </a:solidFill>
                <a:ea typeface="黑体" panose="02010609060101010101" pitchFamily="2" charset="-122"/>
                <a:sym typeface="宋体" panose="02010600030101010101" pitchFamily="2" charset="-122"/>
              </a:rPr>
              <a:t>病毒：</a:t>
            </a:r>
            <a:endParaRPr lang="zh-CN" altLang="en-US" sz="3600" b="1" dirty="0">
              <a:solidFill>
                <a:srgbClr val="FFC000"/>
              </a:solidFill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13605" y="2267585"/>
            <a:ext cx="46558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核酸和蛋白质构成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5" grpId="1"/>
      <p:bldP spid="18436" grpId="0"/>
      <p:bldP spid="18436" grpId="1"/>
      <p:bldP spid="3" grpId="0" animBg="1"/>
      <p:bldP spid="3" grpId="1" animBg="1"/>
      <p:bldP spid="4" grpId="0" animBg="1"/>
      <p:bldP spid="4" grpId="1" animBg="1"/>
      <p:bldP spid="5" grpId="0"/>
      <p:bldP spid="5" grpId="1"/>
      <p:bldP spid="6" grpId="0"/>
      <p:bldP spid="6" grpId="1"/>
      <p:bldP spid="18433" grpId="0"/>
      <p:bldP spid="18433" grpId="1"/>
      <p:bldP spid="18434" grpId="0"/>
      <p:bldP spid="1843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"/>
          <p:cNvSpPr txBox="1"/>
          <p:nvPr/>
        </p:nvSpPr>
        <p:spPr>
          <a:xfrm>
            <a:off x="438785" y="246380"/>
            <a:ext cx="2252663" cy="9223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2.</a:t>
            </a:r>
            <a:r>
              <a:rPr lang="zh-CN" altLang="en-US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糖类</a:t>
            </a:r>
            <a:endParaRPr lang="zh-CN" altLang="en-US" sz="54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458" name="文本框 2"/>
          <p:cNvSpPr txBox="1"/>
          <p:nvPr/>
        </p:nvSpPr>
        <p:spPr>
          <a:xfrm>
            <a:off x="555308" y="1380490"/>
            <a:ext cx="201930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①组成：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02523" y="1380490"/>
            <a:ext cx="5902325" cy="1076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由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O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三种元素组成，又称碳水化合物</a:t>
            </a:r>
            <a:endParaRPr lang="zh-CN" altLang="en-US" sz="3200" b="1" u="sng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460" name="文本框 3"/>
          <p:cNvSpPr txBox="1"/>
          <p:nvPr/>
        </p:nvSpPr>
        <p:spPr>
          <a:xfrm>
            <a:off x="555308" y="2674938"/>
            <a:ext cx="186499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②功能</a:t>
            </a: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lang="zh-CN" altLang="en-US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461" name="文本框 4"/>
          <p:cNvSpPr txBox="1"/>
          <p:nvPr/>
        </p:nvSpPr>
        <p:spPr>
          <a:xfrm>
            <a:off x="2420620" y="2674938"/>
            <a:ext cx="6307455" cy="10763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提供能量，人类食物所供给的能量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中，有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60%-70%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来自糖类。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19462" name="文本框 5"/>
          <p:cNvSpPr txBox="1"/>
          <p:nvPr/>
        </p:nvSpPr>
        <p:spPr>
          <a:xfrm>
            <a:off x="555625" y="4211003"/>
            <a:ext cx="293751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③食物来源：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5392" name="Picture 32" descr="糖类食品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022283" y="4074160"/>
            <a:ext cx="3887788" cy="2520949"/>
          </a:xfrm>
          <a:prstGeom prst="hexagon">
            <a:avLst/>
          </a:prstGeom>
          <a:noFill/>
          <a:ln w="9525">
            <a:noFill/>
          </a:ln>
        </p:spPr>
      </p:pic>
      <p:sp>
        <p:nvSpPr>
          <p:cNvPr id="19464" name="文本框 7"/>
          <p:cNvSpPr txBox="1"/>
          <p:nvPr/>
        </p:nvSpPr>
        <p:spPr>
          <a:xfrm>
            <a:off x="7122160" y="4211320"/>
            <a:ext cx="181673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玉米、稻、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麦子、马铃薯等。</a:t>
            </a:r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7" grpId="1"/>
      <p:bldP spid="19458" grpId="0"/>
      <p:bldP spid="19458" grpId="1"/>
      <p:bldP spid="10" grpId="0"/>
      <p:bldP spid="10" grpId="1"/>
      <p:bldP spid="19460" grpId="0"/>
      <p:bldP spid="19460" grpId="1"/>
      <p:bldP spid="19461" grpId="0"/>
      <p:bldP spid="19461" grpId="1"/>
      <p:bldP spid="19462" grpId="0"/>
      <p:bldP spid="19462" grpId="1"/>
      <p:bldP spid="19464" grpId="0"/>
      <p:bldP spid="1946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60705" y="333375"/>
            <a:ext cx="29375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④常见的糖：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6115" y="2082800"/>
            <a:ext cx="296481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葡萄糖：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C</a:t>
            </a:r>
            <a:r>
              <a:rPr lang="en-US" altLang="zh-CN" sz="3200" b="1" baseline="-25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6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H</a:t>
            </a:r>
            <a:r>
              <a:rPr lang="en-US" altLang="zh-CN" sz="3200" b="1" baseline="-25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12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O</a:t>
            </a:r>
            <a:r>
              <a:rPr lang="en-US" altLang="zh-CN" sz="3200" b="1" baseline="-25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6</a:t>
            </a:r>
            <a:endParaRPr lang="en-US" altLang="zh-CN" sz="3200" b="1" baseline="-2500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7235" y="2666365"/>
            <a:ext cx="28232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2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蔗糖：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C</a:t>
            </a:r>
            <a:r>
              <a:rPr lang="en-US" altLang="zh-CN" sz="3200" b="1" baseline="-25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12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H</a:t>
            </a:r>
            <a:r>
              <a:rPr lang="en-US" altLang="zh-CN" sz="3200" b="1" baseline="-25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22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O</a:t>
            </a:r>
            <a:r>
              <a:rPr lang="en-US" altLang="zh-CN" sz="3200" b="1" baseline="-25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11</a:t>
            </a:r>
            <a:endParaRPr lang="en-US" altLang="zh-CN" sz="3200" b="1" baseline="-2500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6750" y="1367155"/>
            <a:ext cx="310007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淀粉：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(C</a:t>
            </a:r>
            <a:r>
              <a:rPr lang="en-US" altLang="zh-CN" sz="3200" b="1" baseline="-30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6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H</a:t>
            </a:r>
            <a:r>
              <a:rPr lang="en-US" altLang="zh-CN" sz="3200" b="1" baseline="-30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10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O</a:t>
            </a:r>
            <a:r>
              <a:rPr lang="en-US" altLang="zh-CN" sz="3200" b="1" baseline="-30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5</a:t>
            </a:r>
            <a:r>
              <a:rPr lang="en-US" altLang="zh-CN" sz="32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)</a:t>
            </a:r>
            <a:r>
              <a:rPr lang="en-US" altLang="zh-CN" sz="3200" b="1" baseline="-3000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n</a:t>
            </a:r>
            <a:endParaRPr lang="en-US" altLang="zh-CN" sz="3200" b="1" baseline="-3000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pic>
        <p:nvPicPr>
          <p:cNvPr id="9" name="图片 8" descr="图片1"/>
          <p:cNvPicPr>
            <a:picLocks noChangeAspect="1"/>
          </p:cNvPicPr>
          <p:nvPr/>
        </p:nvPicPr>
        <p:blipFill>
          <a:blip r:embed="rId1"/>
          <a:srcRect b="40849"/>
          <a:stretch>
            <a:fillRect/>
          </a:stretch>
        </p:blipFill>
        <p:spPr>
          <a:xfrm>
            <a:off x="560705" y="3662045"/>
            <a:ext cx="8189595" cy="2734310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0" name="文本框 9"/>
          <p:cNvSpPr txBox="1"/>
          <p:nvPr/>
        </p:nvSpPr>
        <p:spPr>
          <a:xfrm>
            <a:off x="4090670" y="1681480"/>
            <a:ext cx="44970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糖类化学式中氢氧原子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个数比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2:1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，又称碳水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化合物。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  <p:bldP spid="4" grpId="0"/>
      <p:bldP spid="4" grpId="1"/>
      <p:bldP spid="5" grpId="0"/>
      <p:bldP spid="5" grpId="1"/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"/>
          <p:cNvSpPr txBox="1"/>
          <p:nvPr/>
        </p:nvSpPr>
        <p:spPr>
          <a:xfrm>
            <a:off x="518160" y="311785"/>
            <a:ext cx="2252980" cy="9220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3.</a:t>
            </a:r>
            <a:r>
              <a:rPr lang="zh-CN" altLang="en-US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油脂</a:t>
            </a:r>
            <a:endParaRPr lang="zh-CN" altLang="en-US" sz="54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9755" y="172085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①组成：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84120" y="1782445"/>
            <a:ext cx="488124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由</a:t>
            </a:r>
            <a:r>
              <a:rPr lang="en-US" altLang="zh-CN" sz="32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C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32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H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32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O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三种元素组成。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9755" y="2553970"/>
            <a:ext cx="201930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6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②功能：</a:t>
            </a:r>
            <a:endParaRPr lang="zh-CN" altLang="en-US" sz="36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12035" y="2585085"/>
            <a:ext cx="69265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提供能量（提供日需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20%-25%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的能量）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755" y="3429635"/>
            <a:ext cx="29375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③食物来源：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 descr="脂肪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775" y="4311015"/>
            <a:ext cx="3336925" cy="2209165"/>
          </a:xfrm>
          <a:prstGeom prst="hexagon">
            <a:avLst/>
          </a:prstGeom>
        </p:spPr>
      </p:pic>
      <p:pic>
        <p:nvPicPr>
          <p:cNvPr id="8" name="图片 7" descr="植物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700" y="4192905"/>
            <a:ext cx="3378200" cy="2445385"/>
          </a:xfrm>
          <a:prstGeom prst="hexagon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17265" y="3429635"/>
            <a:ext cx="34493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植物油、动物脂肪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7" grpId="1"/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"/>
          <p:cNvSpPr txBox="1"/>
          <p:nvPr/>
        </p:nvSpPr>
        <p:spPr>
          <a:xfrm>
            <a:off x="597535" y="272415"/>
            <a:ext cx="2941955" cy="9220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4.</a:t>
            </a:r>
            <a:r>
              <a:rPr lang="zh-CN" altLang="en-US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维生素</a:t>
            </a:r>
            <a:endParaRPr lang="zh-CN" altLang="en-US" sz="54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7535" y="146177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①功能：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16835" y="1541145"/>
            <a:ext cx="508254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调节新陈代谢、预防疾病、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维持身体健康。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1980" y="2798445"/>
            <a:ext cx="29375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②食物来源：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 descr="水果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485" y="3077210"/>
            <a:ext cx="4474210" cy="3051810"/>
          </a:xfrm>
          <a:prstGeom prst="flowChartExtract">
            <a:avLst/>
          </a:prstGeom>
        </p:spPr>
      </p:pic>
      <p:pic>
        <p:nvPicPr>
          <p:cNvPr id="6" name="图片 5" descr="蔬菜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080" y="3077210"/>
            <a:ext cx="4286250" cy="3089275"/>
          </a:xfrm>
          <a:prstGeom prst="flowChartMerge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11290" y="4682490"/>
            <a:ext cx="263271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水果、蔬菜、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种子食物、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动物肝脏等。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7" grpId="1"/>
      <p:bldP spid="3" grpId="0"/>
      <p:bldP spid="3" grpId="1"/>
      <p:bldP spid="4" grpId="0"/>
      <p:bldP spid="4" grpId="1"/>
      <p:bldP spid="2" grpId="0"/>
      <p:bldP spid="2" grpId="1"/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夜盲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2245" y="531495"/>
            <a:ext cx="3665855" cy="2426970"/>
          </a:xfrm>
          <a:prstGeom prst="wedgeRoundRectCallout">
            <a:avLst>
              <a:gd name="adj1" fmla="val -68032"/>
              <a:gd name="adj2" fmla="val -1831"/>
              <a:gd name="adj3" fmla="val 16667"/>
            </a:avLst>
          </a:prstGeom>
        </p:spPr>
      </p:pic>
      <p:sp>
        <p:nvSpPr>
          <p:cNvPr id="12" name="矩形 11"/>
          <p:cNvSpPr/>
          <p:nvPr/>
        </p:nvSpPr>
        <p:spPr>
          <a:xfrm>
            <a:off x="6077585" y="1995805"/>
            <a:ext cx="201930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夜盲症</a:t>
            </a:r>
            <a:endParaRPr lang="zh-CN" altLang="en-US" sz="4800" b="1">
              <a:solidFill>
                <a:srgbClr val="FFC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6080" y="447040"/>
            <a:ext cx="431482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6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③几种常见的维生素</a:t>
            </a:r>
            <a:endParaRPr lang="zh-CN" altLang="en-US" sz="36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107523" name="Text Box 3"/>
          <p:cNvSpPr txBox="1"/>
          <p:nvPr/>
        </p:nvSpPr>
        <p:spPr>
          <a:xfrm>
            <a:off x="231140" y="1564640"/>
            <a:ext cx="4793615" cy="448564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维生素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A——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眼睛的朋友（缺乏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）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维生素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C——</a:t>
            </a:r>
            <a:r>
              <a:rPr lang="zh-CN" altLang="en-US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抗坏血酸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（缺乏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）            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维生素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D——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壮骨卫士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维生素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E——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使青春长存的营养素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维生素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K——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止血功臣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维生素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B</a:t>
            </a:r>
            <a:r>
              <a:rPr lang="en-US" altLang="zh-CN" baseline="-2500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1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——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抗脚气病营养素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维生素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B</a:t>
            </a:r>
            <a:r>
              <a:rPr lang="en-US" altLang="zh-CN" baseline="-2500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6</a:t>
            </a:r>
            <a:r>
              <a:rPr lang="en-US" altLang="zh-CN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——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抗皮炎的营养素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pic>
        <p:nvPicPr>
          <p:cNvPr id="16" name="图片 15" descr="坏血病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0" y="3112770"/>
            <a:ext cx="3788410" cy="2437130"/>
          </a:xfrm>
          <a:prstGeom prst="wedgeRoundRectCallout">
            <a:avLst>
              <a:gd name="adj1" fmla="val -75225"/>
              <a:gd name="adj2" fmla="val -64682"/>
              <a:gd name="adj3" fmla="val 16667"/>
            </a:avLst>
          </a:prstGeom>
        </p:spPr>
      </p:pic>
      <p:sp>
        <p:nvSpPr>
          <p:cNvPr id="17" name="矩形 16"/>
          <p:cNvSpPr/>
          <p:nvPr/>
        </p:nvSpPr>
        <p:spPr>
          <a:xfrm>
            <a:off x="6077585" y="4126865"/>
            <a:ext cx="201930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solidFill>
                  <a:srgbClr val="00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坏血病</a:t>
            </a:r>
            <a:endParaRPr lang="zh-CN" altLang="en-US" sz="4800" b="1">
              <a:solidFill>
                <a:srgbClr val="00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2" grpId="1"/>
      <p:bldP spid="17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"/>
          <p:cNvSpPr txBox="1"/>
          <p:nvPr/>
        </p:nvSpPr>
        <p:spPr>
          <a:xfrm>
            <a:off x="730250" y="285750"/>
            <a:ext cx="7764780" cy="9220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5.</a:t>
            </a:r>
            <a:r>
              <a:rPr lang="zh-CN" altLang="en-US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无机盐（也称矿物质）</a:t>
            </a:r>
            <a:endParaRPr lang="zh-CN" altLang="en-US" sz="54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360" y="1443990"/>
            <a:ext cx="803592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 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人体</a:t>
            </a:r>
            <a:r>
              <a:rPr lang="en-US" alt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50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多种元素，含量较多的元素有</a:t>
            </a:r>
            <a:r>
              <a:rPr lang="en-US" alt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11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种，约占人体质量的</a:t>
            </a:r>
            <a:r>
              <a:rPr lang="en-US" alt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99.95%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。人体含量</a:t>
            </a:r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超过</a:t>
            </a:r>
            <a:r>
              <a:rPr lang="en-US" altLang="zh-CN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0.01%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的元素，称为</a:t>
            </a:r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常量元素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，含量</a:t>
            </a:r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低于</a:t>
            </a:r>
            <a:r>
              <a:rPr lang="en-US" altLang="zh-CN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0.01%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的元素，称为</a:t>
            </a:r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微量元素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。含量较多的四种元素是氧、碳、氢、氮，其余的元素都是以</a:t>
            </a:r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无机盐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的形式存在于水溶液中。它们有些是构成人体组织的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重要材料，有些调节人体新陈代谢，促进身体健康。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7" grpId="1"/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97510" y="164465"/>
            <a:ext cx="83489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①几种无机盐所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含常量元素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与人体健康的关系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0" y="840740"/>
          <a:ext cx="9144000" cy="599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580"/>
                <a:gridCol w="2432050"/>
                <a:gridCol w="2193290"/>
                <a:gridCol w="2418080"/>
              </a:tblGrid>
              <a:tr h="9448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无机盐种类</a:t>
                      </a:r>
                      <a:endParaRPr lang="zh-CN" altLang="en-US" sz="28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lang="zh-CN" altLang="en-US" sz="28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 </a:t>
                      </a:r>
                      <a:r>
                        <a:rPr lang="zh-CN" altLang="en-US" sz="28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食物来源</a:t>
                      </a:r>
                      <a:endParaRPr lang="zh-CN" altLang="en-US" sz="28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缺乏对人体健康的影响</a:t>
                      </a:r>
                      <a:endParaRPr lang="zh-CN" altLang="en-US" sz="28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  <a:tr h="23952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含钙元素无机盐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钙是人体含量最高金属元素，主要存在于骨骼和牙齿中。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奶、奶制品、豆类、虾皮等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（</a:t>
                      </a: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幼儿及青少年</a:t>
                      </a: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）患</a:t>
                      </a: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hlinkClick r:id="rId2" action="ppaction://hlinksldjump"/>
                        </a:rPr>
                        <a:t>佝偻病</a:t>
                      </a: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和发育不良，（老年人）患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骨质疏松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  <a:tr h="254571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含钠元素和钾元素无机盐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marL="0" lvl="2">
                        <a:buNone/>
                      </a:pPr>
                      <a:r>
                        <a:rPr lang="en-US" altLang="zh-CN" sz="2800" b="1" dirty="0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Na</a:t>
                      </a:r>
                      <a:r>
                        <a:rPr lang="en-US" altLang="zh-CN" sz="2800" b="1" baseline="30000" dirty="0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+</a:t>
                      </a: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和</a:t>
                      </a:r>
                      <a:r>
                        <a:rPr lang="en-US" altLang="zh-CN" sz="2800" b="1" dirty="0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K</a:t>
                      </a:r>
                      <a:r>
                        <a:rPr lang="en-US" altLang="zh-CN" sz="2800" b="1" baseline="30000" dirty="0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+</a:t>
                      </a: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在细胞液中维持人体内的水分和维持体液恒定的</a:t>
                      </a:r>
                      <a:r>
                        <a:rPr lang="en-US" altLang="zh-CN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pH</a:t>
                      </a: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。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 sz="28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豆类、坚果、菌类、藻类、蔬菜、水果、肉、调味食盐等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头晕、恶心、乏力、四肢抽搐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佝偻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25795" cy="3723005"/>
          </a:xfrm>
          <a:prstGeom prst="flowChartAlternateProcess">
            <a:avLst/>
          </a:prstGeom>
        </p:spPr>
      </p:pic>
      <p:pic>
        <p:nvPicPr>
          <p:cNvPr id="3" name="图片 2" descr="骨质疏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835" y="3249295"/>
            <a:ext cx="5511165" cy="3608705"/>
          </a:xfrm>
          <a:prstGeom prst="flowChartAlternateProcess">
            <a:avLst/>
          </a:prstGeom>
        </p:spPr>
      </p:pic>
      <p:sp>
        <p:nvSpPr>
          <p:cNvPr id="4" name="动作按钮: 后退或前一项 3">
            <a:hlinkClick r:id="" action="ppaction://hlinkshowjump?jump=previousslide"/>
          </p:cNvPr>
          <p:cNvSpPr/>
          <p:nvPr/>
        </p:nvSpPr>
        <p:spPr>
          <a:xfrm>
            <a:off x="101600" y="6243320"/>
            <a:ext cx="475615" cy="5016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标注 5"/>
          <p:cNvSpPr/>
          <p:nvPr/>
        </p:nvSpPr>
        <p:spPr>
          <a:xfrm>
            <a:off x="6407150" y="1379855"/>
            <a:ext cx="2061845" cy="967105"/>
          </a:xfrm>
          <a:prstGeom prst="wedgeRoundRectCallout">
            <a:avLst>
              <a:gd name="adj1" fmla="val -82734"/>
              <a:gd name="adj2" fmla="val -105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佝偻病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659765" y="4918075"/>
            <a:ext cx="2249170" cy="1087120"/>
          </a:xfrm>
          <a:prstGeom prst="wedgeRoundRectCallout">
            <a:avLst>
              <a:gd name="adj1" fmla="val 85154"/>
              <a:gd name="adj2" fmla="val 166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骨质疏松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97510" y="177800"/>
            <a:ext cx="83489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②几种无机盐所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含微量元素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与人体健康的关系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0" y="761365"/>
          <a:ext cx="9159240" cy="6042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840"/>
                <a:gridCol w="2289810"/>
                <a:gridCol w="2382520"/>
                <a:gridCol w="2846070"/>
              </a:tblGrid>
              <a:tr h="7912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无机盐种类</a:t>
                      </a:r>
                      <a:endParaRPr lang="zh-CN" altLang="en-US" sz="20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lang="zh-CN" altLang="en-US" sz="20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食物来源</a:t>
                      </a:r>
                      <a:endParaRPr lang="zh-CN" altLang="en-US" sz="20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缺乏或过多对人体健康的影响</a:t>
                      </a:r>
                      <a:endParaRPr lang="zh-CN" altLang="en-US" sz="20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  <a:tr h="96139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含铁无机盐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lvl="0" defTabSz="914400" eaLnBrk="1">
                        <a:buClrTx/>
                        <a:buSzTx/>
                        <a:buFontTx/>
                        <a:buNone/>
                        <a:tabLst>
                          <a:tab pos="4000500" algn="l"/>
                        </a:tabLst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是血红蛋白的成分，能帮助氧气的运输</a:t>
                      </a:r>
                      <a:endParaRPr lang="zh-CN" altLang="en-US" sz="2000" b="1" u="none" dirty="0">
                        <a:solidFill>
                          <a:schemeClr val="bg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肝脏、瘦肉、蛋、鱼、豆类芹菜等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缺铁会引起贫血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  <a:tr h="101219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含锌无机盐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lvl="0" algn="ctr" defTabSz="914400" eaLnBrk="1">
                        <a:buClrTx/>
                        <a:buSzTx/>
                        <a:buFontTx/>
                        <a:buNone/>
                        <a:tabLst>
                          <a:tab pos="4000500" algn="l"/>
                        </a:tabLst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影响人体发育</a:t>
                      </a:r>
                      <a:endParaRPr lang="zh-CN" altLang="en-US" sz="2000" b="1" u="none" dirty="0">
                        <a:solidFill>
                          <a:schemeClr val="bg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海产品、瘦肉、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肝脏、小米等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缺锌会引起食欲不振，生长迟缓，发育不良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  <a:tr h="10128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含硒无机盐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lvl="0" algn="ctr" defTabSz="914400" eaLnBrk="1">
                        <a:buClrTx/>
                        <a:buSzTx/>
                        <a:buFontTx/>
                        <a:buNone/>
                        <a:tabLst>
                          <a:tab pos="4000500" algn="l"/>
                        </a:tabLst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有防癌、抗癌作用</a:t>
                      </a:r>
                      <a:endParaRPr lang="zh-CN" altLang="en-US" sz="2000" b="1" u="none" dirty="0">
                        <a:solidFill>
                          <a:schemeClr val="bg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海产品、猪腰、魔芋等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缺硒可能引起表皮角质化和癌症，过多摄入会中毒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  <a:tr h="12522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含碘无机盐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lvl="0" defTabSz="914400" eaLnBrk="1">
                        <a:buClrTx/>
                        <a:buSzTx/>
                        <a:buFontTx/>
                        <a:buNone/>
                        <a:tabLst>
                          <a:tab pos="4000500" algn="l"/>
                        </a:tabLst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是甲状腺激素的重要成分</a:t>
                      </a:r>
                      <a:endParaRPr lang="zh-CN" altLang="en-US" sz="2000" b="1" u="none" dirty="0">
                        <a:solidFill>
                          <a:schemeClr val="bg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海产品、加碘盐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缺碘会引起甲状腺肿大，过量也会引起甲状腺肿大。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  <a:tr h="101219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含氟无机盐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lvl="0" algn="ctr" defTabSz="914400" eaLnBrk="1">
                        <a:buClrTx/>
                        <a:buSzTx/>
                        <a:buFontTx/>
                        <a:buNone/>
                        <a:tabLst>
                          <a:tab pos="4000500" algn="l"/>
                        </a:tabLst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能防治龋齿</a:t>
                      </a:r>
                      <a:endParaRPr lang="zh-CN" altLang="en-US" sz="2000" b="1" u="none" dirty="0">
                        <a:solidFill>
                          <a:schemeClr val="bg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海产品、苹果、牛奶、茶叶等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缺氟易产生龋齿，过量会引起氟斑牙、氟骨病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甲状腺肿大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517255" cy="6858000"/>
          </a:xfrm>
          <a:prstGeom prst="rect">
            <a:avLst/>
          </a:prstGeom>
        </p:spPr>
      </p:pic>
      <p:pic>
        <p:nvPicPr>
          <p:cNvPr id="6" name="图片 5" descr="角质化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95" y="190500"/>
            <a:ext cx="8246110" cy="6667500"/>
          </a:xfrm>
          <a:prstGeom prst="rect">
            <a:avLst/>
          </a:prstGeom>
        </p:spPr>
      </p:pic>
      <p:pic>
        <p:nvPicPr>
          <p:cNvPr id="5" name="图片 4" descr="龋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0" y="274320"/>
            <a:ext cx="7940040" cy="6583045"/>
          </a:xfrm>
          <a:prstGeom prst="rect">
            <a:avLst/>
          </a:prstGeom>
        </p:spPr>
      </p:pic>
      <p:pic>
        <p:nvPicPr>
          <p:cNvPr id="4" name="图片 3" descr="氟骨病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670" y="546735"/>
            <a:ext cx="7460615" cy="6283325"/>
          </a:xfrm>
          <a:prstGeom prst="rect">
            <a:avLst/>
          </a:prstGeom>
        </p:spPr>
      </p:pic>
      <p:pic>
        <p:nvPicPr>
          <p:cNvPr id="3" name="图片 2" descr="氟斑牙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320" y="807085"/>
            <a:ext cx="6837045" cy="60229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"/>
          <p:cNvSpPr txBox="1"/>
          <p:nvPr/>
        </p:nvSpPr>
        <p:spPr>
          <a:xfrm>
            <a:off x="535940" y="312420"/>
            <a:ext cx="1564005" cy="9220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6.</a:t>
            </a:r>
            <a:r>
              <a:rPr lang="zh-CN" altLang="en-US" sz="54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水</a:t>
            </a:r>
            <a:endParaRPr lang="zh-CN" altLang="en-US" sz="54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 descr="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0995" y="144780"/>
            <a:ext cx="4762500" cy="3562350"/>
          </a:xfrm>
          <a:prstGeom prst="hear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18440" y="2213610"/>
            <a:ext cx="4394835" cy="13093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</a:rPr>
              <a:t>水是生命之源</a:t>
            </a:r>
            <a:endParaRPr lang="zh-CN" sz="36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人体含量最多的物质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18410" y="4317365"/>
            <a:ext cx="6286500" cy="1918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*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输送养料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</a:t>
            </a:r>
            <a:r>
              <a:rPr 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*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保持血量 </a:t>
            </a:r>
            <a:endParaRPr lang="zh-CN" sz="36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*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控制体温 </a:t>
            </a:r>
            <a:r>
              <a:rPr 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*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润滑机能 </a:t>
            </a:r>
            <a:endParaRPr lang="zh-CN" sz="36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*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帮助消化 </a:t>
            </a:r>
            <a:r>
              <a:rPr lang="en-US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*</a:t>
            </a:r>
            <a:r>
              <a:rPr lang="zh-CN" sz="36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排泄废物 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7" grpId="1"/>
      <p:bldP spid="100" grpId="0"/>
      <p:bldP spid="100" grpId="1"/>
      <p:bldP spid="6" grpId="0"/>
      <p:bldP spid="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311150" y="58420"/>
            <a:ext cx="34493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视频：饮水与健康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水是生命之源，如何正确饮水，不正确的饮水有可能会带来一些疾病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641985"/>
            <a:ext cx="9144000" cy="62160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 fullScrn="0">
              <p:cMediaNode vol="93000"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82165" y="1360170"/>
            <a:ext cx="42659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黄曲霉素对人体的危害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4655" y="345440"/>
            <a:ext cx="477393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0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生活小贴士：</a:t>
            </a:r>
            <a:endParaRPr lang="zh-CN" altLang="en-US" sz="60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 descr="黄曲霉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56180"/>
            <a:ext cx="6116955" cy="4401820"/>
          </a:xfrm>
          <a:prstGeom prst="flowChartAlternateProcess">
            <a:avLst/>
          </a:prstGeom>
        </p:spPr>
      </p:pic>
      <p:pic>
        <p:nvPicPr>
          <p:cNvPr id="5" name="图片 4" descr="黄曲霉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">
            <a:off x="5380990" y="3883660"/>
            <a:ext cx="4481195" cy="3383915"/>
          </a:xfrm>
          <a:prstGeom prst="irregularSeal2">
            <a:avLst/>
          </a:prstGeom>
        </p:spPr>
      </p:pic>
      <p:pic>
        <p:nvPicPr>
          <p:cNvPr id="3" name="图片 2" descr="黄曲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000">
            <a:off x="5188585" y="2129155"/>
            <a:ext cx="4344035" cy="2855595"/>
          </a:xfrm>
          <a:prstGeom prst="irregularSeal2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三口之家"/>
          <p:cNvPicPr>
            <a:picLocks noChangeAspect="1"/>
          </p:cNvPicPr>
          <p:nvPr/>
        </p:nvPicPr>
        <p:blipFill>
          <a:blip r:embed="rId1"/>
          <a:srcRect r="21697"/>
          <a:stretch>
            <a:fillRect/>
          </a:stretch>
        </p:blipFill>
        <p:spPr>
          <a:xfrm>
            <a:off x="2491740" y="1612265"/>
            <a:ext cx="4161155" cy="3591560"/>
          </a:xfrm>
          <a:prstGeom prst="hear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56640" y="5798820"/>
            <a:ext cx="339661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均衡的膳食营养</a:t>
            </a:r>
            <a:endParaRPr lang="zh-CN" altLang="en-US" sz="36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54868" y="5798820"/>
            <a:ext cx="3396615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积极的</a:t>
            </a:r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体育锻炼</a:t>
            </a:r>
            <a:endParaRPr lang="zh-CN" altLang="en-US" sz="36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40368" y="5189220"/>
            <a:ext cx="3396615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乐观向上的心态</a:t>
            </a:r>
            <a:endParaRPr lang="zh-CN" altLang="en-US" sz="36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10130" y="657860"/>
            <a:ext cx="434276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健康</a:t>
            </a:r>
            <a:endParaRPr lang="zh-CN" altLang="en-US" sz="7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244215" y="4921885"/>
            <a:ext cx="3855720" cy="15684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9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</a:rPr>
              <a:t>谢谢！</a:t>
            </a:r>
            <a:endParaRPr lang="zh-CN" altLang="en-US" sz="9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1275" y="267970"/>
            <a:ext cx="355092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600" b="1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万众一心</a:t>
            </a:r>
            <a:endParaRPr lang="zh-CN" altLang="en-US" sz="6600" b="1"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81275" y="1226185"/>
            <a:ext cx="355092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600" b="1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众志成城</a:t>
            </a:r>
            <a:endParaRPr lang="zh-CN" altLang="en-US" sz="6600" b="1"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170" y="2332990"/>
            <a:ext cx="734187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600" b="1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战胜疫情 中国必胜</a:t>
            </a:r>
            <a:endParaRPr lang="zh-CN" altLang="en-US" sz="6600" b="1"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2765" y="3448050"/>
            <a:ext cx="86029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600" b="1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武汉加油！中国加油！</a:t>
            </a:r>
            <a:endParaRPr lang="zh-CN" altLang="en-US" sz="6600" b="1"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3316,&quot;width&quot;:4978}"/>
</p:tagLst>
</file>

<file path=ppt/tags/tag2.xml><?xml version="1.0" encoding="utf-8"?>
<p:tagLst xmlns:p="http://schemas.openxmlformats.org/presentationml/2006/main">
  <p:tag name="KSO_WM_UNIT_PLACING_PICTURE_USER_VIEWPORT" val="{&quot;height&quot;:2758,&quot;width&quot;:6333}"/>
</p:tagLst>
</file>

<file path=ppt/tags/tag3.xml><?xml version="1.0" encoding="utf-8"?>
<p:tagLst xmlns:p="http://schemas.openxmlformats.org/presentationml/2006/main">
  <p:tag name="REFSHAPE" val="1079910316"/>
</p:tagLst>
</file>

<file path=ppt/tags/tag4.xml><?xml version="1.0" encoding="utf-8"?>
<p:tagLst xmlns:p="http://schemas.openxmlformats.org/presentationml/2006/main">
  <p:tag name="KSO_WM_UNIT_PLACING_PICTURE_USER_VIEWPORT" val="{&quot;height&quot;:7120,&quot;width&quot;:10000}"/>
</p:tagLst>
</file>

<file path=ppt/tags/tag5.xml><?xml version="1.0" encoding="utf-8"?>
<p:tagLst xmlns:p="http://schemas.openxmlformats.org/presentationml/2006/main">
  <p:tag name="KSO_WM_UNIT_PLACING_PICTURE_USER_VIEWPORT" val="{&quot;height&quot;:3300,&quot;width&quot;:4950}"/>
</p:tagLst>
</file>

<file path=ppt/tags/tag6.xml><?xml version="1.0" encoding="utf-8"?>
<p:tagLst xmlns:p="http://schemas.openxmlformats.org/presentationml/2006/main">
  <p:tag name="REFSHAPE" val="1079909092"/>
</p:tagLst>
</file>

<file path=ppt/tags/tag7.xml><?xml version="1.0" encoding="utf-8"?>
<p:tagLst xmlns:p="http://schemas.openxmlformats.org/presentationml/2006/main">
  <p:tag name="REFSHAPE" val="1079909908"/>
</p:tagLst>
</file>

<file path=ppt/tags/tag8.xml><?xml version="1.0" encoding="utf-8"?>
<p:tagLst xmlns:p="http://schemas.openxmlformats.org/presentationml/2006/main">
  <p:tag name="KSO_WM_UNIT_TABLE_BEAUTIFY" val="smartTable{3a9e4479-72bd-474d-bc2c-c36afa2194e7}"/>
</p:tagLst>
</file>

<file path=ppt/tags/tag9.xml><?xml version="1.0" encoding="utf-8"?>
<p:tagLst xmlns:p="http://schemas.openxmlformats.org/presentationml/2006/main">
  <p:tag name="KSO_WM_UNIT_TABLE_BEAUTIFY" val="smartTable{148ec8fc-0678-4935-b6dc-a224601f9392}"/>
</p:tagLst>
</file>

<file path=ppt/tags/tag10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6876*4571*646*646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heme/theme1.xml><?xml version="1.0" encoding="utf-8"?>
<a:theme xmlns:a="http://schemas.openxmlformats.org/drawingml/2006/main" name="Soaring">
  <a:themeElements>
    <a:clrScheme name="">
      <a:dk1>
        <a:srgbClr val="FFFFFF"/>
      </a:dk1>
      <a:lt1>
        <a:srgbClr val="0000FF"/>
      </a:lt1>
      <a:dk2>
        <a:srgbClr val="FFCC66"/>
      </a:dk2>
      <a:lt2>
        <a:srgbClr val="000000"/>
      </a:lt2>
      <a:accent1>
        <a:srgbClr val="00FFFF"/>
      </a:accent1>
      <a:accent2>
        <a:srgbClr val="3366FF"/>
      </a:accent2>
      <a:accent3>
        <a:srgbClr val="AAAAFF"/>
      </a:accent3>
      <a:accent4>
        <a:srgbClr val="DCDCDC"/>
      </a:accent4>
      <a:accent5>
        <a:srgbClr val="AAFFFF"/>
      </a:accent5>
      <a:accent6>
        <a:srgbClr val="2D5BE5"/>
      </a:accent6>
      <a:hlink>
        <a:srgbClr val="FF0033"/>
      </a:hlink>
      <a:folHlink>
        <a:srgbClr val="FFFF00"/>
      </a:folHlink>
    </a:clrScheme>
    <a:fontScheme name="">
      <a:majorFont>
        <a:latin typeface="Arial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FF"/>
        </a:lt1>
        <a:dk2>
          <a:srgbClr val="FFCC66"/>
        </a:dk2>
        <a:lt2>
          <a:srgbClr val="000000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CDCDC"/>
        </a:accent4>
        <a:accent5>
          <a:srgbClr val="AAFFFF"/>
        </a:accent5>
        <a:accent6>
          <a:srgbClr val="2D5BE5"/>
        </a:accent6>
        <a:hlink>
          <a:srgbClr val="FF0033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9CAFF"/>
        </a:accent5>
        <a:accent6>
          <a:srgbClr val="5BB7E5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D2D2D2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CC66"/>
        </a:dk2>
        <a:lt2>
          <a:srgbClr val="000000"/>
        </a:lt2>
        <a:accent1>
          <a:srgbClr val="0099CC"/>
        </a:accent1>
        <a:accent2>
          <a:srgbClr val="009999"/>
        </a:accent2>
        <a:accent3>
          <a:srgbClr val="AAC1C1"/>
        </a:accent3>
        <a:accent4>
          <a:srgbClr val="DCDCDC"/>
        </a:accent4>
        <a:accent5>
          <a:srgbClr val="AACAE2"/>
        </a:accent5>
        <a:accent6>
          <a:srgbClr val="008989"/>
        </a:accent6>
        <a:hlink>
          <a:srgbClr val="6600CC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993300"/>
        </a:lt1>
        <a:dk2>
          <a:srgbClr val="FFCC66"/>
        </a:dk2>
        <a:lt2>
          <a:srgbClr val="000000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CDCDC"/>
        </a:accent4>
        <a:accent5>
          <a:srgbClr val="FFB9AD"/>
        </a:accent5>
        <a:accent6>
          <a:srgbClr val="B75B00"/>
        </a:accent6>
        <a:hlink>
          <a:srgbClr val="CC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0</TotalTime>
  <Words>1471</Words>
  <Application>WPS 演示</Application>
  <PresentationFormat>在屏幕上显示</PresentationFormat>
  <Paragraphs>237</Paragraphs>
  <Slides>20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Calibri</vt:lpstr>
      <vt:lpstr>楷体</vt:lpstr>
      <vt:lpstr>Soaring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3water</dc:creator>
  <cp:lastModifiedBy>味道</cp:lastModifiedBy>
  <cp:revision>79</cp:revision>
  <dcterms:created xsi:type="dcterms:W3CDTF">2003-03-06T07:52:00Z</dcterms:created>
  <dcterms:modified xsi:type="dcterms:W3CDTF">2020-02-05T13:14:57Z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